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1218" r:id="rId2"/>
    <p:sldId id="932" r:id="rId3"/>
    <p:sldId id="872" r:id="rId4"/>
    <p:sldId id="917" r:id="rId5"/>
    <p:sldId id="919" r:id="rId6"/>
    <p:sldId id="1220" r:id="rId7"/>
    <p:sldId id="1221" r:id="rId8"/>
    <p:sldId id="1222" r:id="rId9"/>
    <p:sldId id="1223" r:id="rId10"/>
    <p:sldId id="1224" r:id="rId11"/>
    <p:sldId id="296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0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11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23B0B-C908-AC4D-B95C-419A131A6A70}" type="datetimeFigureOut">
              <a:rPr lang="it-IT" smtClean="0"/>
              <a:t>18/11/20</a:t>
            </a:fld>
            <a:endParaRPr lang="en-AU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17563-6ACE-3949-8171-B25D5EF0DC4D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205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36FDF-0067-7C41-AEDD-2FC79CA89A7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799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10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24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38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0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01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83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54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97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34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23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39DC-A682-DD47-8A56-97FCC04A633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BF36-C61F-F244-B376-B0FD8D332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1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1485900" y="3117569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err="1">
                <a:solidFill>
                  <a:srgbClr val="3366FF"/>
                </a:solidFill>
                <a:latin typeface="Times New Roman"/>
                <a:cs typeface="Times New Roman"/>
              </a:rPr>
              <a:t>Denard</a:t>
            </a:r>
            <a:r>
              <a:rPr lang="it-IT" sz="3000" b="1" dirty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lang="it-IT" sz="3000" b="1" dirty="0" err="1">
                <a:solidFill>
                  <a:srgbClr val="3366FF"/>
                </a:solidFill>
                <a:latin typeface="Times New Roman"/>
                <a:cs typeface="Times New Roman"/>
              </a:rPr>
              <a:t>Veshi</a:t>
            </a:r>
            <a:endParaRPr lang="it-IT" sz="3000" dirty="0">
              <a:solidFill>
                <a:srgbClr val="3366FF"/>
              </a:solidFill>
              <a:latin typeface="Times New Roman"/>
              <a:cs typeface="Times New Roman"/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3AFAE69E-1372-E74D-9B8C-8892EE9B727B}"/>
              </a:ext>
            </a:extLst>
          </p:cNvPr>
          <p:cNvSpPr txBox="1">
            <a:spLocks/>
          </p:cNvSpPr>
          <p:nvPr/>
        </p:nvSpPr>
        <p:spPr>
          <a:xfrm>
            <a:off x="1600200" y="368294"/>
            <a:ext cx="6172200" cy="239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4500" b="1" dirty="0">
                <a:latin typeface="Times New Roman"/>
                <a:cs typeface="Times New Roman"/>
              </a:rPr>
              <a:t>Refugee Flow: </a:t>
            </a:r>
          </a:p>
          <a:p>
            <a:pPr marL="0" indent="0" algn="ctr">
              <a:buNone/>
            </a:pPr>
            <a:r>
              <a:rPr lang="en-CA" sz="4500" b="1" dirty="0">
                <a:latin typeface="Times New Roman"/>
                <a:cs typeface="Times New Roman"/>
              </a:rPr>
              <a:t>a Law and Economics approach</a:t>
            </a:r>
          </a:p>
          <a:p>
            <a:pPr marL="0" indent="0" algn="ctr">
              <a:buFont typeface="Arial"/>
              <a:buNone/>
            </a:pPr>
            <a:endParaRPr lang="en-CA" sz="3300" i="1" dirty="0">
              <a:latin typeface="Times New Roman"/>
              <a:ea typeface="Times New Roman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93BB8B9-0D9D-944F-9476-0066C5336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7318" y="6043056"/>
            <a:ext cx="3937000" cy="800100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900E4A06-B271-4841-9442-3D9D6AD20E86}"/>
              </a:ext>
            </a:extLst>
          </p:cNvPr>
          <p:cNvSpPr txBox="1">
            <a:spLocks/>
          </p:cNvSpPr>
          <p:nvPr/>
        </p:nvSpPr>
        <p:spPr>
          <a:xfrm>
            <a:off x="-1979195" y="5985906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err="1">
                <a:solidFill>
                  <a:srgbClr val="3366FF"/>
                </a:solidFill>
                <a:latin typeface="Times New Roman"/>
                <a:cs typeface="Times New Roman"/>
              </a:rPr>
              <a:t>Supervisors</a:t>
            </a:r>
            <a:r>
              <a:rPr lang="it-IT" sz="3000" b="1" dirty="0">
                <a:solidFill>
                  <a:srgbClr val="3366FF"/>
                </a:solidFill>
                <a:latin typeface="Times New Roman"/>
                <a:cs typeface="Times New Roman"/>
              </a:rPr>
              <a:t>:</a:t>
            </a:r>
          </a:p>
          <a:p>
            <a:r>
              <a:rPr lang="it-IT" sz="3000" dirty="0">
                <a:solidFill>
                  <a:srgbClr val="3366FF"/>
                </a:solidFill>
                <a:latin typeface="Times New Roman"/>
                <a:cs typeface="Times New Roman"/>
              </a:rPr>
              <a:t>Michael G. Faure</a:t>
            </a:r>
          </a:p>
          <a:p>
            <a:r>
              <a:rPr lang="it-IT" sz="3000" dirty="0">
                <a:solidFill>
                  <a:srgbClr val="3366FF"/>
                </a:solidFill>
                <a:latin typeface="Times New Roman"/>
                <a:cs typeface="Times New Roman"/>
              </a:rPr>
              <a:t>Eli M. </a:t>
            </a:r>
            <a:r>
              <a:rPr lang="it-IT" sz="3000" dirty="0" err="1">
                <a:solidFill>
                  <a:srgbClr val="3366FF"/>
                </a:solidFill>
                <a:latin typeface="Times New Roman"/>
                <a:cs typeface="Times New Roman"/>
              </a:rPr>
              <a:t>Salzberger</a:t>
            </a:r>
            <a:r>
              <a:rPr lang="it-IT" sz="3000" dirty="0">
                <a:solidFill>
                  <a:srgbClr val="3366FF"/>
                </a:solidFill>
                <a:latin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05179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Suggestions for Future Research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713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new empirical studies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including the effects of the pandemic situation of 2020</a:t>
            </a:r>
          </a:p>
          <a:p>
            <a:pPr lvl="1" algn="just">
              <a:buFont typeface="Wingdings" charset="2"/>
              <a:buChar char="²"/>
            </a:pPr>
            <a:endParaRPr lang="en-CA" altLang="zh-CN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EU quota refugee proposal 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quasi-stable outcome </a:t>
            </a:r>
          </a:p>
          <a:p>
            <a:pPr algn="just">
              <a:buFont typeface="Wingdings" charset="2"/>
              <a:buChar char="v"/>
            </a:pPr>
            <a:endParaRPr lang="en-CA" altLang="zh-CN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different refugee portion in various EU Member States</a:t>
            </a:r>
          </a:p>
          <a:p>
            <a:pPr algn="just">
              <a:buFont typeface="Wingdings" charset="2"/>
              <a:buChar char="v"/>
            </a:pPr>
            <a:endParaRPr lang="en-CA" altLang="zh-CN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suspension of Dublin Regulation</a:t>
            </a:r>
            <a:endParaRPr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B2DAC90-A1E7-9C41-B666-0D52828F5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2BDBDBD-F18C-FC49-B87A-E026994FF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568D7C8-6755-E340-9F35-0789A91A59F4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86771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AU" sz="2300" i="1" dirty="0">
                <a:latin typeface="Times New Roman" charset="0"/>
                <a:ea typeface="Times New Roman" charset="0"/>
                <a:cs typeface="Times New Roman" charset="0"/>
              </a:rPr>
              <a:t>Denard Veshi</a:t>
            </a:r>
          </a:p>
          <a:p>
            <a:pPr marL="0" indent="0" algn="ctr">
              <a:buNone/>
            </a:pPr>
            <a:r>
              <a:rPr lang="en-AU" sz="2300" b="1" dirty="0">
                <a:latin typeface="Times New Roman" charset="0"/>
                <a:ea typeface="Times New Roman" charset="0"/>
                <a:cs typeface="Times New Roman" charset="0"/>
              </a:rPr>
              <a:t>European Doctorate in Law &amp; Economics</a:t>
            </a:r>
            <a:endParaRPr lang="en-AU" sz="23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en-AU" sz="2300" b="1" dirty="0">
                <a:latin typeface="Times New Roman" charset="0"/>
                <a:ea typeface="Times New Roman" charset="0"/>
                <a:cs typeface="Times New Roman" charset="0"/>
              </a:rPr>
              <a:t>Minerva </a:t>
            </a:r>
            <a:r>
              <a:rPr lang="en-AU" sz="2300" b="1" dirty="0" err="1">
                <a:latin typeface="Times New Roman" charset="0"/>
                <a:ea typeface="Times New Roman" charset="0"/>
                <a:cs typeface="Times New Roman" charset="0"/>
              </a:rPr>
              <a:t>Center</a:t>
            </a:r>
            <a:r>
              <a:rPr lang="en-AU" sz="2300" b="1" dirty="0">
                <a:latin typeface="Times New Roman" charset="0"/>
                <a:ea typeface="Times New Roman" charset="0"/>
                <a:cs typeface="Times New Roman" charset="0"/>
              </a:rPr>
              <a:t> for the Rule of Law under Extreme Conditions</a:t>
            </a:r>
            <a:r>
              <a:rPr lang="en-AU" sz="23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  <a:p>
            <a:pPr marL="0" indent="0" algn="ctr">
              <a:buNone/>
            </a:pPr>
            <a:endParaRPr lang="en-AU" sz="2300" b="1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en-AU" sz="2300" b="1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endParaRPr lang="en-AU" sz="2300" b="1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en-AU" sz="2300" i="1" dirty="0" err="1">
                <a:latin typeface="Times New Roman" charset="0"/>
                <a:ea typeface="Times New Roman" charset="0"/>
                <a:cs typeface="Times New Roman" charset="0"/>
              </a:rPr>
              <a:t>denard.veshi@edle-phd.eu</a:t>
            </a:r>
            <a:r>
              <a:rPr lang="en-AU" sz="23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0" indent="0" algn="ctr">
              <a:buNone/>
            </a:pPr>
            <a:r>
              <a:rPr lang="en-AU" sz="2300" i="1" dirty="0" err="1">
                <a:latin typeface="Times New Roman" charset="0"/>
                <a:ea typeface="Times New Roman" charset="0"/>
                <a:cs typeface="Times New Roman" charset="0"/>
              </a:rPr>
              <a:t>dveshi@campus.haifa.ac.il</a:t>
            </a:r>
            <a:r>
              <a:rPr lang="en-AU" sz="23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0" indent="0" algn="ctr">
              <a:buNone/>
            </a:pPr>
            <a:endParaRPr lang="en-AU" sz="23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791712" y="-60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EFC7-0D4A-6744-A604-4807CA5264F5}" type="slidenum">
              <a:rPr lang="it-IT" smtClean="0"/>
              <a:t>11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334403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pPr algn="ctr"/>
            <a:r>
              <a:rPr lang="en-US" altLang="zh-CN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Overview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713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Relevance of the Research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Research Questions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Methodology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Contribution to the Literature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Gender and Sex Dimensions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Policy Recommendations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Limits of the Research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Suggestions for Future Research</a:t>
            </a:r>
            <a:endParaRPr lang="en-US" altLang="zh-CN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B49921E-FE96-884D-BFC4-B167AB444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28F92F96-E5E9-804A-B9E9-0EE7D4BBF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9549FAF-925B-FB40-901A-F5FD84722B15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141212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AU" sz="3600" dirty="0">
                <a:solidFill>
                  <a:srgbClr val="0070C0"/>
                </a:solidFill>
                <a:latin typeface="Times New Roman"/>
                <a:cs typeface="Times New Roman"/>
              </a:rPr>
              <a:t>Relevance of the Research 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87224" y="2578659"/>
            <a:ext cx="2400711" cy="851926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latin typeface="Times New Roman"/>
                <a:cs typeface="Times New Roman"/>
              </a:rPr>
              <a:t>Absence of</a:t>
            </a:r>
            <a:r>
              <a:rPr lang="it-IT" dirty="0">
                <a:latin typeface="Times New Roman"/>
                <a:cs typeface="Times New Roman"/>
              </a:rPr>
              <a:t> the</a:t>
            </a:r>
            <a:r>
              <a:rPr lang="he-IL" dirty="0">
                <a:latin typeface="Times New Roman"/>
                <a:cs typeface="Times New Roman"/>
              </a:rPr>
              <a:t> ‘right to asylum’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387224" y="1588118"/>
            <a:ext cx="2400711" cy="851926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latin typeface="Times New Roman"/>
                <a:cs typeface="Times New Roman"/>
              </a:rPr>
              <a:t>No </a:t>
            </a:r>
            <a:r>
              <a:rPr lang="he-IL" dirty="0" err="1">
                <a:latin typeface="Times New Roman"/>
                <a:cs typeface="Times New Roman"/>
              </a:rPr>
              <a:t>written</a:t>
            </a:r>
            <a:r>
              <a:rPr lang="he-IL" dirty="0">
                <a:latin typeface="Times New Roman"/>
                <a:cs typeface="Times New Roman"/>
              </a:rPr>
              <a:t> </a:t>
            </a:r>
            <a:r>
              <a:rPr lang="he-IL" dirty="0" err="1">
                <a:latin typeface="Times New Roman"/>
                <a:cs typeface="Times New Roman"/>
              </a:rPr>
              <a:t>constitution</a:t>
            </a:r>
            <a:endParaRPr lang="it-IT" dirty="0">
              <a:latin typeface="Times New Roman"/>
              <a:cs typeface="Times New Roman"/>
            </a:endParaRPr>
          </a:p>
          <a:p>
            <a:pPr algn="ctr"/>
            <a:endParaRPr lang="it-IT" dirty="0">
              <a:latin typeface="Times New Roman"/>
              <a:cs typeface="Times New Roman"/>
            </a:endParaRPr>
          </a:p>
          <a:p>
            <a:pPr algn="ctr"/>
            <a:r>
              <a:rPr lang="it-IT" sz="1500" dirty="0">
                <a:latin typeface="Times New Roman"/>
                <a:cs typeface="Times New Roman"/>
              </a:rPr>
              <a:t>(</a:t>
            </a:r>
            <a:r>
              <a:rPr lang="it-IT" sz="1500" dirty="0" err="1">
                <a:latin typeface="Times New Roman"/>
                <a:cs typeface="Times New Roman"/>
              </a:rPr>
              <a:t>Brexit</a:t>
            </a:r>
            <a:r>
              <a:rPr lang="it-IT" sz="1500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87224" y="4556952"/>
            <a:ext cx="2400711" cy="851926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latin typeface="Times New Roman"/>
                <a:cs typeface="Times New Roman"/>
              </a:rPr>
              <a:t>Protection of </a:t>
            </a:r>
            <a:r>
              <a:rPr lang="it-IT" dirty="0">
                <a:latin typeface="Times New Roman"/>
                <a:cs typeface="Times New Roman"/>
              </a:rPr>
              <a:t>the </a:t>
            </a:r>
            <a:r>
              <a:rPr lang="he-IL" dirty="0">
                <a:latin typeface="Times New Roman"/>
                <a:cs typeface="Times New Roman"/>
              </a:rPr>
              <a:t>‘right to asylum’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87224" y="3537340"/>
            <a:ext cx="2400711" cy="851926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latin typeface="Times New Roman"/>
                <a:cs typeface="Times New Roman"/>
              </a:rPr>
              <a:t>Mentioning the ‘right to asylum’</a:t>
            </a:r>
          </a:p>
        </p:txBody>
      </p:sp>
      <p:pic>
        <p:nvPicPr>
          <p:cNvPr id="16" name="Segnaposto contenuto 13"/>
          <p:cNvPicPr>
            <a:picLocks noChangeAspect="1"/>
          </p:cNvPicPr>
          <p:nvPr/>
        </p:nvPicPr>
        <p:blipFill>
          <a:blip r:embed="rId3"/>
          <a:srcRect l="-65233" r="-65233"/>
          <a:stretch>
            <a:fillRect/>
          </a:stretch>
        </p:blipFill>
        <p:spPr>
          <a:xfrm>
            <a:off x="836376" y="1588118"/>
            <a:ext cx="11196206" cy="3931200"/>
          </a:xfrm>
          <a:prstGeom prst="rect">
            <a:avLst/>
          </a:prstGeom>
        </p:spPr>
      </p:pic>
      <p:sp>
        <p:nvSpPr>
          <p:cNvPr id="1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" name="Cornice 1">
            <a:extLst>
              <a:ext uri="{FF2B5EF4-FFF2-40B4-BE49-F238E27FC236}">
                <a16:creationId xmlns:a16="http://schemas.microsoft.com/office/drawing/2014/main" id="{27A7B234-0D59-284D-B6CB-600809A747ED}"/>
              </a:ext>
            </a:extLst>
          </p:cNvPr>
          <p:cNvSpPr/>
          <p:nvPr/>
        </p:nvSpPr>
        <p:spPr>
          <a:xfrm>
            <a:off x="5872348" y="4112548"/>
            <a:ext cx="1787236" cy="1500219"/>
          </a:xfrm>
          <a:prstGeom prst="fram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Cornice 17">
            <a:extLst>
              <a:ext uri="{FF2B5EF4-FFF2-40B4-BE49-F238E27FC236}">
                <a16:creationId xmlns:a16="http://schemas.microsoft.com/office/drawing/2014/main" id="{9F84C23A-A431-AB4E-8802-3A74A6E2D2F5}"/>
              </a:ext>
            </a:extLst>
          </p:cNvPr>
          <p:cNvSpPr/>
          <p:nvPr/>
        </p:nvSpPr>
        <p:spPr>
          <a:xfrm>
            <a:off x="7362701" y="4389266"/>
            <a:ext cx="1674420" cy="1223500"/>
          </a:xfrm>
          <a:prstGeom prst="fram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5F6F893F-5045-1042-8E10-12652D3A05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359DAAC0-FC62-A84F-A31D-87556E91F0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A249FE3-8363-1841-A5DB-6E8B337E3847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14094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41712" y="0"/>
            <a:ext cx="8229600" cy="1143000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rgbClr val="00B0F0"/>
                </a:solidFill>
                <a:effectLst/>
                <a:latin typeface="Times New Roman"/>
                <a:ea typeface="ＭＳ 明朝"/>
              </a:rPr>
              <a:t>Research Questions</a:t>
            </a:r>
            <a:endParaRPr lang="en-AU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199" y="1053290"/>
            <a:ext cx="8371223" cy="5266448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sz="2800" b="1" dirty="0">
                <a:latin typeface="Times New Roman"/>
                <a:ea typeface="ＭＳ 明朝"/>
              </a:rPr>
              <a:t>which policy can simultaneously consider the protection of refugee human rights without needlessly damaging the interests of national States? </a:t>
            </a:r>
            <a:endParaRPr lang="en-CA" sz="2800" b="1" dirty="0">
              <a:effectLst/>
              <a:latin typeface="Times New Roman"/>
              <a:ea typeface="ＭＳ 明朝"/>
            </a:endParaRPr>
          </a:p>
          <a:p>
            <a:pPr lvl="1" algn="just">
              <a:buFont typeface="Wingdings" charset="2"/>
              <a:buChar char="²"/>
            </a:pPr>
            <a:r>
              <a:rPr lang="en-CA" sz="2000" dirty="0">
                <a:latin typeface="Times New Roman"/>
                <a:ea typeface="ＭＳ 明朝"/>
                <a:cs typeface="Times New Roman"/>
              </a:rPr>
              <a:t>why do national States ratify and comply with the 1951 Convention? </a:t>
            </a:r>
          </a:p>
          <a:p>
            <a:pPr lvl="1" algn="just">
              <a:buFont typeface="Wingdings" charset="2"/>
              <a:buChar char="²"/>
            </a:pPr>
            <a:r>
              <a:rPr lang="en-CA" sz="2000" dirty="0">
                <a:latin typeface="Times New Roman"/>
                <a:ea typeface="ＭＳ 明朝"/>
                <a:cs typeface="Times New Roman"/>
              </a:rPr>
              <a:t>what are the main variables that affect refugees’ decision-making processes? </a:t>
            </a:r>
          </a:p>
          <a:p>
            <a:pPr lvl="1" algn="just">
              <a:buFont typeface="Wingdings" charset="2"/>
              <a:buChar char="²"/>
            </a:pPr>
            <a:r>
              <a:rPr lang="en-CA" sz="2000" dirty="0">
                <a:latin typeface="Times New Roman"/>
                <a:ea typeface="ＭＳ 明朝"/>
                <a:cs typeface="Times New Roman"/>
              </a:rPr>
              <a:t>what are the most important “push” factors that influence lawmakers when enacting and modifying asylum laws? </a:t>
            </a:r>
          </a:p>
          <a:p>
            <a:pPr lvl="1" algn="just">
              <a:buFont typeface="Wingdings" charset="2"/>
              <a:buChar char="²"/>
            </a:pPr>
            <a:r>
              <a:rPr lang="en-CA" sz="2000" dirty="0">
                <a:latin typeface="Times New Roman"/>
                <a:ea typeface="ＭＳ 明朝"/>
                <a:cs typeface="Times New Roman"/>
              </a:rPr>
              <a:t>which authority shall govern over asylum law, national Parliaments or the EU institutions? </a:t>
            </a:r>
          </a:p>
          <a:p>
            <a:pPr marL="457200" lvl="1" indent="0" algn="just">
              <a:buNone/>
            </a:pPr>
            <a:endParaRPr lang="en-CA" sz="2000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A31E-6079-7241-8D6F-C012F788F338}" type="slidenum">
              <a:rPr lang="it-IT" smtClean="0"/>
              <a:t>4</a:t>
            </a:fld>
            <a:endParaRPr lang="it-IT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61C6584-34D1-8D48-B548-21C96837E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613478BD-3A8D-2C4D-B11D-16CFBE5E8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8F10348-99E0-4148-9262-E8F6B88F9AE8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187091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41712" y="81579"/>
            <a:ext cx="8229600" cy="1143000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rgbClr val="3366FF"/>
                </a:solidFill>
                <a:latin typeface="Times New Roman"/>
                <a:ea typeface="ＭＳ 明朝"/>
                <a:cs typeface="Times New Roman"/>
              </a:rPr>
              <a:t>Methodology </a:t>
            </a:r>
            <a:endParaRPr lang="en-AU" dirty="0">
              <a:solidFill>
                <a:srgbClr val="3366FF"/>
              </a:solidFill>
              <a:latin typeface="Times New Roman"/>
              <a:cs typeface="Times New Roman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588561" y="1367212"/>
            <a:ext cx="8239861" cy="4667989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v"/>
            </a:pPr>
            <a:endParaRPr lang="it-IT" sz="1800" dirty="0">
              <a:latin typeface="Times New Roman"/>
              <a:cs typeface="Times New Roman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FA31E-6079-7241-8D6F-C012F788F338}" type="slidenum">
              <a:rPr lang="it-IT" smtClean="0"/>
              <a:t>5</a:t>
            </a:fld>
            <a:endParaRPr lang="it-IT" dirty="0"/>
          </a:p>
        </p:txBody>
      </p:sp>
      <p:sp>
        <p:nvSpPr>
          <p:cNvPr id="12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" name="Freccia su 5">
            <a:extLst>
              <a:ext uri="{FF2B5EF4-FFF2-40B4-BE49-F238E27FC236}">
                <a16:creationId xmlns:a16="http://schemas.microsoft.com/office/drawing/2014/main" id="{F46B0600-BC96-AD4F-8C7C-2C32292B1B51}"/>
              </a:ext>
            </a:extLst>
          </p:cNvPr>
          <p:cNvSpPr/>
          <p:nvPr/>
        </p:nvSpPr>
        <p:spPr>
          <a:xfrm>
            <a:off x="2161309" y="739654"/>
            <a:ext cx="225631" cy="4929118"/>
          </a:xfrm>
          <a:prstGeom prst="up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3" name="Freccia destra 12">
            <a:extLst>
              <a:ext uri="{FF2B5EF4-FFF2-40B4-BE49-F238E27FC236}">
                <a16:creationId xmlns:a16="http://schemas.microsoft.com/office/drawing/2014/main" id="{6F70BBC2-DA1F-B246-B333-76DC33F2045C}"/>
              </a:ext>
            </a:extLst>
          </p:cNvPr>
          <p:cNvSpPr/>
          <p:nvPr/>
        </p:nvSpPr>
        <p:spPr>
          <a:xfrm>
            <a:off x="2274128" y="5518198"/>
            <a:ext cx="5695494" cy="224691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Freccia destra con strisce 20">
                <a:extLst>
                  <a:ext uri="{FF2B5EF4-FFF2-40B4-BE49-F238E27FC236}">
                    <a16:creationId xmlns:a16="http://schemas.microsoft.com/office/drawing/2014/main" id="{1470AC1D-0EE5-A64B-B4AB-82C7D7F8A218}"/>
                  </a:ext>
                </a:extLst>
              </p:cNvPr>
              <p:cNvSpPr/>
              <p:nvPr/>
            </p:nvSpPr>
            <p:spPr>
              <a:xfrm rot="19077396">
                <a:off x="1339297" y="2670458"/>
                <a:ext cx="7159098" cy="1172081"/>
              </a:xfrm>
              <a:prstGeom prst="stripedRightArrow">
                <a:avLst>
                  <a:gd name="adj1" fmla="val 50000"/>
                  <a:gd name="adj2" fmla="val 143833"/>
                </a:avLst>
              </a:prstGeom>
              <a:solidFill>
                <a:srgbClr val="00B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 err="1">
                    <a:solidFill>
                      <a:schemeClr val="tx1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Refugees</a:t>
                </a:r>
                <a:endParaRPr lang="it-IT" dirty="0">
                  <a:solidFill>
                    <a:schemeClr val="tx1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𝐸𝑅</m:t>
                    </m:r>
                    <m:d>
                      <m:d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it-I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⌊"/>
                            <m:endChr m:val="⌋"/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it-I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nary>
                    <m:sSup>
                      <m:s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𝑟𝑡</m:t>
                        </m:r>
                      </m:sup>
                    </m:sSup>
                    <m:r>
                      <a:rPr lang="it-I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𝑑𝑡</m:t>
                    </m:r>
                    <m:r>
                      <a:rPr lang="it-I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it-I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it-I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(0)</m:t>
                    </m:r>
                  </m:oMath>
                </a14:m>
                <a:r>
                  <a:rPr lang="it-IT" dirty="0"/>
                  <a:t> </a:t>
                </a:r>
                <a:endParaRPr lang="en-AU" dirty="0"/>
              </a:p>
            </p:txBody>
          </p:sp>
        </mc:Choice>
        <mc:Fallback xmlns="">
          <p:sp>
            <p:nvSpPr>
              <p:cNvPr id="21" name="Freccia destra con strisce 20">
                <a:extLst>
                  <a:ext uri="{FF2B5EF4-FFF2-40B4-BE49-F238E27FC236}">
                    <a16:creationId xmlns:a16="http://schemas.microsoft.com/office/drawing/2014/main" id="{1470AC1D-0EE5-A64B-B4AB-82C7D7F8A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77396">
                <a:off x="1339297" y="2670458"/>
                <a:ext cx="7159098" cy="1172081"/>
              </a:xfrm>
              <a:prstGeom prst="stripedRightArrow">
                <a:avLst>
                  <a:gd name="adj1" fmla="val 50000"/>
                  <a:gd name="adj2" fmla="val 143833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ccia destra con strisce 22">
            <a:extLst>
              <a:ext uri="{FF2B5EF4-FFF2-40B4-BE49-F238E27FC236}">
                <a16:creationId xmlns:a16="http://schemas.microsoft.com/office/drawing/2014/main" id="{6F43B3FF-9EE2-7349-AFCE-0359B794E882}"/>
              </a:ext>
            </a:extLst>
          </p:cNvPr>
          <p:cNvSpPr/>
          <p:nvPr/>
        </p:nvSpPr>
        <p:spPr>
          <a:xfrm rot="2255126">
            <a:off x="1358199" y="2775043"/>
            <a:ext cx="7309722" cy="1172081"/>
          </a:xfrm>
          <a:prstGeom prst="stripedRightArrow">
            <a:avLst>
              <a:gd name="adj1" fmla="val 50000"/>
              <a:gd name="adj2" fmla="val 143833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it-IT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it-IT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endParaRPr lang="it-IT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i="1" dirty="0" err="1"/>
              <a:t>U</a:t>
            </a:r>
            <a:r>
              <a:rPr lang="fr-FR" i="1" baseline="-25000" dirty="0" err="1"/>
              <a:t>Tot;Net;IL</a:t>
            </a:r>
            <a:r>
              <a:rPr lang="fr-FR" i="1" dirty="0"/>
              <a:t>=(1-p) U</a:t>
            </a:r>
            <a:r>
              <a:rPr lang="fr-FR" i="1" baseline="-25000" dirty="0"/>
              <a:t>IL</a:t>
            </a:r>
            <a:r>
              <a:rPr lang="fr-FR" i="1" dirty="0"/>
              <a:t>– p </a:t>
            </a:r>
            <a:r>
              <a:rPr lang="fr-FR" i="1" dirty="0" err="1"/>
              <a:t>U</a:t>
            </a:r>
            <a:r>
              <a:rPr lang="fr-FR" i="1" baseline="-25000" dirty="0" err="1"/>
              <a:t>Sanc</a:t>
            </a:r>
            <a:r>
              <a:rPr lang="fr-FR" i="1" dirty="0"/>
              <a:t> </a:t>
            </a:r>
            <a:endParaRPr lang="it-IT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E08425C-01BA-0343-98B6-5554DCC2656C}"/>
              </a:ext>
            </a:extLst>
          </p:cNvPr>
          <p:cNvSpPr txBox="1"/>
          <p:nvPr/>
        </p:nvSpPr>
        <p:spPr>
          <a:xfrm>
            <a:off x="3550722" y="40851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/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CF6E7731-A3B5-9444-B1EC-86188ABF3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3F793F44-E61F-7C48-BCEE-03352B010C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705BE2D-49B2-8E4E-8524-76A7ECBCF8B0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73765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Contribution to the Literature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713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innovative interpretation of historical events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eventual positive refugees’ impact on long terms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reasons for the ratification and for the compliance with the 1951 Convention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variables that impact the refugee’s decision to leave and then reside in the final destination countries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refugees’ impact on host countries </a:t>
            </a: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advantages and disadvantages of the centralization of asylum law</a:t>
            </a:r>
            <a:endParaRPr lang="en-US" altLang="zh-CN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51DCA02-AF28-D744-AB28-E102F5B25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9A1D7E11-FE6B-9549-BEF2-AC7050BCE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BAAA1C1-21FF-2D40-B8BA-E4CD77A289C8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27829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Gender and Sex Dimensions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713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altLang="zh-CN" dirty="0">
                <a:latin typeface="Times New Roman" charset="0"/>
                <a:ea typeface="Times New Roman" charset="0"/>
                <a:cs typeface="Times New Roman" charset="0"/>
              </a:rPr>
              <a:t>protections of persecuted individuals is the “membership of a particular social group” 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LGBTQI community</a:t>
            </a:r>
          </a:p>
          <a:p>
            <a:pPr lvl="1" algn="just">
              <a:buFont typeface="Wingdings" charset="2"/>
              <a:buChar char="²"/>
            </a:pPr>
            <a:endParaRPr lang="en-CA" sz="2400" dirty="0">
              <a:solidFill>
                <a:prstClr val="black"/>
              </a:solidFill>
              <a:latin typeface="Times New Roman"/>
              <a:ea typeface="ＭＳ 明朝"/>
              <a:cs typeface="Times New Roman"/>
            </a:endParaRPr>
          </a:p>
          <a:p>
            <a:pPr marL="457200" lvl="1" indent="0" algn="just">
              <a:buNone/>
            </a:pPr>
            <a:endParaRPr lang="en-CA" sz="2400" dirty="0">
              <a:solidFill>
                <a:prstClr val="black"/>
              </a:solidFill>
              <a:latin typeface="Times New Roman"/>
              <a:ea typeface="ＭＳ 明朝"/>
              <a:cs typeface="Times New Roman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dirty="0">
                <a:latin typeface="Times New Roman" charset="0"/>
                <a:ea typeface="Times New Roman" charset="0"/>
                <a:cs typeface="Times New Roman" charset="0"/>
              </a:rPr>
              <a:t>refugees and impact on national security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female migrants</a:t>
            </a:r>
            <a:endParaRPr lang="en-US" altLang="zh-CN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26540B5-DBEF-6149-8792-3558E905E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8960B263-20BC-824F-9C01-4BEB76BF5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FF19894-A348-654E-882D-9373198E588E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210411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Policy Recommendations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713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some economic variables may have affected the refugee decision process</a:t>
            </a:r>
          </a:p>
          <a:p>
            <a:pPr marL="0" indent="0" algn="just">
              <a:buNone/>
            </a:pPr>
            <a:endParaRPr lang="en-CA" altLang="zh-CN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importance to increase legal opportunities and better integration policies for refugees</a:t>
            </a:r>
          </a:p>
          <a:p>
            <a:pPr algn="just">
              <a:buFont typeface="Wingdings" charset="2"/>
              <a:buChar char="v"/>
            </a:pPr>
            <a:endParaRPr lang="en-CA" altLang="zh-CN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Covid-19 and the emergency needs of the agricultural sector in the EU</a:t>
            </a: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52F6542-CF9E-3049-A475-012A12351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D2CA0E21-EDDA-0148-A113-D74F79FBA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3B92BFF-00E7-EA43-BC29-C0508AD8D96B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400239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Limits of the Research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713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inclusion of human rights approach 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case-law study (Chapter II)</a:t>
            </a:r>
          </a:p>
          <a:p>
            <a:pPr algn="just">
              <a:buFont typeface="Wingdings" charset="2"/>
              <a:buChar char="v"/>
            </a:pPr>
            <a:endParaRPr lang="en-CA" altLang="zh-CN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definition of rational choice theory 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inclusion of information costs and division of different groups of refugees (Chapter IV)</a:t>
            </a:r>
          </a:p>
          <a:p>
            <a:pPr lvl="1" algn="just">
              <a:buFont typeface="Wingdings" charset="2"/>
              <a:buChar char="²"/>
            </a:pPr>
            <a:endParaRPr lang="en-CA" sz="2400" dirty="0">
              <a:solidFill>
                <a:prstClr val="black"/>
              </a:solidFill>
              <a:latin typeface="Times New Roman"/>
              <a:ea typeface="ＭＳ 明朝"/>
              <a:cs typeface="Times New Roman"/>
            </a:endParaRPr>
          </a:p>
          <a:p>
            <a:pPr algn="just">
              <a:buFont typeface="Wingdings" charset="2"/>
              <a:buChar char="v"/>
            </a:pPr>
            <a:r>
              <a:rPr lang="en-CA" altLang="zh-CN" sz="2800" dirty="0">
                <a:latin typeface="Times New Roman" charset="0"/>
                <a:ea typeface="Times New Roman" charset="0"/>
                <a:cs typeface="Times New Roman" charset="0"/>
              </a:rPr>
              <a:t>refugees’ personal decision </a:t>
            </a:r>
          </a:p>
          <a:p>
            <a:pPr lvl="1" algn="just">
              <a:buFont typeface="Wingdings" charset="2"/>
              <a:buChar char="²"/>
            </a:pPr>
            <a:r>
              <a:rPr lang="en-CA" sz="24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not representative data (Chapter IV)</a:t>
            </a:r>
            <a:endParaRPr lang="en-US" altLang="zh-CN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19050">
            <a:solidFill>
              <a:srgbClr val="4F81B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C78455C-C571-734B-B913-81BA27B66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5813759"/>
            <a:ext cx="763149" cy="7602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A896CD06-0BDF-7745-B001-1F945FF05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976" y="5813759"/>
            <a:ext cx="2146269" cy="76027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E295BFD-5394-D249-B093-0208FB99FB43}"/>
              </a:ext>
            </a:extLst>
          </p:cNvPr>
          <p:cNvSpPr txBox="1"/>
          <p:nvPr/>
        </p:nvSpPr>
        <p:spPr>
          <a:xfrm>
            <a:off x="2719922" y="6373976"/>
            <a:ext cx="4316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>
                <a:latin typeface="Times New Roman"/>
                <a:cs typeface="Times New Roman"/>
              </a:rPr>
              <a:t>Denard</a:t>
            </a:r>
            <a:r>
              <a:rPr lang="it-IT" sz="2000" b="1" dirty="0">
                <a:latin typeface="Times New Roman"/>
                <a:cs typeface="Times New Roman"/>
              </a:rPr>
              <a:t> Veshi – Rotterdam 19.11.2020</a:t>
            </a:r>
          </a:p>
        </p:txBody>
      </p:sp>
    </p:spTree>
    <p:extLst>
      <p:ext uri="{BB962C8B-B14F-4D97-AF65-F5344CB8AC3E}">
        <p14:creationId xmlns:p14="http://schemas.microsoft.com/office/powerpoint/2010/main" val="146048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5131</TotalTime>
  <Words>479</Words>
  <Application>Microsoft Macintosh PowerPoint</Application>
  <PresentationFormat>Presentazione su schermo (4:3)</PresentationFormat>
  <Paragraphs>104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Wingdings</vt:lpstr>
      <vt:lpstr>Tema di Office</vt:lpstr>
      <vt:lpstr>Presentazione standard di PowerPoint</vt:lpstr>
      <vt:lpstr>Overview</vt:lpstr>
      <vt:lpstr>Relevance of the Research </vt:lpstr>
      <vt:lpstr>Research Questions</vt:lpstr>
      <vt:lpstr>Methodology </vt:lpstr>
      <vt:lpstr>Contribution to the Literature </vt:lpstr>
      <vt:lpstr>Gender and Sex Dimensions </vt:lpstr>
      <vt:lpstr>Policy Recommendations</vt:lpstr>
      <vt:lpstr>Limits of the Research</vt:lpstr>
      <vt:lpstr>Suggestions for Future Research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Denard Veshi</dc:title>
  <dc:creator>Denard</dc:creator>
  <cp:lastModifiedBy>denard veshi</cp:lastModifiedBy>
  <cp:revision>714</cp:revision>
  <dcterms:created xsi:type="dcterms:W3CDTF">2015-10-19T14:04:27Z</dcterms:created>
  <dcterms:modified xsi:type="dcterms:W3CDTF">2020-11-18T21:30:59Z</dcterms:modified>
</cp:coreProperties>
</file>